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762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597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70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121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28699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919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674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15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7552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0492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38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557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72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04604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3113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6484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264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841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168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87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  <p:sldLayoutId id="2147484064" r:id="rId16"/>
    <p:sldLayoutId id="2147484065" r:id="rId17"/>
    <p:sldLayoutId id="2147484066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Manual%20de%20Estandares%20GR5.pdf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hyperlink" Target="Manual%20de%20Usuario%20GR5.pdf" TargetMode="External"/><Relationship Id="rId4" Type="http://schemas.openxmlformats.org/officeDocument/2006/relationships/image" Target="../media/image7.png"/><Relationship Id="rId9" Type="http://schemas.openxmlformats.org/officeDocument/2006/relationships/hyperlink" Target="Manual%20T&#233;cnico%20GR5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hyperlink" Target="file:///C:\Cloud\Estefania%20Cabezas\UCE\Programacion%203er%20Semestre\PsicoApp\dist\PsicoApp.jar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47860" y="257175"/>
            <a:ext cx="6691825" cy="20313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4400" noProof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Rockwell" panose="02060603020205020403" pitchFamily="18" charset="0"/>
                <a:ea typeface="Noto Sans" pitchFamily="34" charset="-122"/>
                <a:cs typeface="Noto Sans" pitchFamily="34" charset="-120"/>
              </a:rPr>
              <a:t>Sistema de Evaluación Psicosensométrica con Arduino y Java</a:t>
            </a:r>
            <a:endParaRPr lang="es-EC" sz="4400" noProof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Rockwell" panose="020606030202050204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20523" y="2604700"/>
            <a:ext cx="5046253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800" b="1" noProof="0" dirty="0">
                <a:solidFill>
                  <a:srgbClr val="00B0F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Noto Sans" pitchFamily="34" charset="-120"/>
              </a:rPr>
              <a:t>Medición de Tiempo de Reacción y Precisión</a:t>
            </a:r>
            <a:endParaRPr lang="es-EC" sz="1800" noProof="0" dirty="0">
              <a:solidFill>
                <a:srgbClr val="00B0F0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01919" y="3268303"/>
            <a:ext cx="997069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238" b="1" noProof="0" dirty="0">
                <a:solidFill>
                  <a:srgbClr val="00B0F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Noto Sans" pitchFamily="34" charset="-120"/>
              </a:rPr>
              <a:t>Integrantes:</a:t>
            </a:r>
            <a:endParaRPr lang="es-EC" sz="1238" noProof="0" dirty="0">
              <a:solidFill>
                <a:srgbClr val="00B0F0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88934" y="3255832"/>
            <a:ext cx="3813736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4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Peña Erick, Pinos Abraham, Wilman Perugachi </a:t>
            </a:r>
            <a:endParaRPr lang="es-EC" sz="140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6473" y="3575484"/>
            <a:ext cx="480901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238" b="1" noProof="0" dirty="0">
                <a:solidFill>
                  <a:srgbClr val="00B0F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Noto Sans" pitchFamily="34" charset="-120"/>
              </a:rPr>
              <a:t>Curso:</a:t>
            </a:r>
            <a:endParaRPr lang="es-EC" sz="1238" noProof="0" dirty="0">
              <a:solidFill>
                <a:srgbClr val="00B0F0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3507439" y="3563013"/>
            <a:ext cx="1316065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4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Programación I </a:t>
            </a:r>
            <a:endParaRPr lang="es-EC" sz="140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12141" y="3883231"/>
            <a:ext cx="724558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238" b="1" noProof="0" dirty="0">
                <a:solidFill>
                  <a:srgbClr val="00B0F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Noto Sans" pitchFamily="34" charset="-120"/>
              </a:rPr>
              <a:t>Profesor:</a:t>
            </a:r>
            <a:endParaRPr lang="es-EC" sz="1238" noProof="0" dirty="0">
              <a:solidFill>
                <a:srgbClr val="00B0F0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902328" y="3870194"/>
            <a:ext cx="734880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4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s-EC" sz="140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Pat_Mic</a:t>
            </a:r>
            <a:r>
              <a:rPr lang="es-EC" sz="14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</a:t>
            </a:r>
            <a:endParaRPr lang="es-EC" sz="140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2045" y="4183856"/>
            <a:ext cx="480901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238" b="1" noProof="0" dirty="0">
                <a:solidFill>
                  <a:srgbClr val="00B0F0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Noto Sans" pitchFamily="34" charset="-120"/>
              </a:rPr>
              <a:t>Fecha:</a:t>
            </a:r>
            <a:endParaRPr lang="es-EC" sz="1238" noProof="0" dirty="0">
              <a:solidFill>
                <a:srgbClr val="00B0F0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339091" y="4177375"/>
            <a:ext cx="1657505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4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29 de junio del 2025 </a:t>
            </a:r>
            <a:endParaRPr lang="es-EC" sz="140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alatino Linotype" panose="02040502050505030304" pitchFamily="18" charset="0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73303">
            <a:off x="6468467" y="2019297"/>
            <a:ext cx="2179793" cy="2179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52518" y="380047"/>
            <a:ext cx="5038935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4800" b="1" noProof="0" dirty="0">
                <a:solidFill>
                  <a:schemeClr val="tx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¡Gracias por su atención!</a:t>
            </a:r>
            <a:endParaRPr lang="es-EC" sz="4800" noProof="0" dirty="0">
              <a:solidFill>
                <a:schemeClr val="tx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3178689" y="2021681"/>
            <a:ext cx="2936639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3600" b="1" noProof="0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¿Preguntas?</a:t>
            </a:r>
            <a:endParaRPr lang="es-EC" sz="3600" noProof="0" dirty="0"/>
          </a:p>
        </p:txBody>
      </p:sp>
      <p:sp>
        <p:nvSpPr>
          <p:cNvPr id="5" name="Text 2"/>
          <p:cNvSpPr/>
          <p:nvPr/>
        </p:nvSpPr>
        <p:spPr>
          <a:xfrm>
            <a:off x="2295008" y="3146532"/>
            <a:ext cx="89928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350" b="1" noProof="0" dirty="0">
                <a:solidFill>
                  <a:schemeClr val="accent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Peña Erick</a:t>
            </a:r>
            <a:endParaRPr lang="es-EC" sz="1350" noProof="0" dirty="0">
              <a:solidFill>
                <a:schemeClr val="accent2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3585320" y="3146532"/>
            <a:ext cx="131446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350" b="1" noProof="0" dirty="0">
                <a:solidFill>
                  <a:schemeClr val="accent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Pinos Abraham</a:t>
            </a:r>
            <a:endParaRPr lang="es-EC" sz="1350" noProof="0" dirty="0">
              <a:solidFill>
                <a:schemeClr val="accent2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280407" y="3146532"/>
            <a:ext cx="157895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350" b="1" noProof="0" dirty="0">
                <a:solidFill>
                  <a:schemeClr val="accent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Wilman Perugachi</a:t>
            </a:r>
            <a:endParaRPr lang="es-EC" sz="1350" noProof="0" dirty="0">
              <a:solidFill>
                <a:schemeClr val="accent2"/>
              </a:solidFill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91" y="3707606"/>
            <a:ext cx="171450" cy="17145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954" y="3707606"/>
            <a:ext cx="171450" cy="17145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716" y="3707606"/>
            <a:ext cx="166092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17660" y="686159"/>
            <a:ext cx="5283498" cy="5539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3600" b="1" noProof="0" dirty="0">
                <a:solidFill>
                  <a:srgbClr val="0070C0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Introducción y Objetivos</a:t>
            </a:r>
            <a:endParaRPr lang="es-EC" sz="3600" noProof="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51303" y="1271588"/>
            <a:ext cx="41433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575" b="1" noProof="0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Introducción</a:t>
            </a:r>
            <a:endParaRPr lang="es-EC" sz="1575" noProof="0" dirty="0"/>
          </a:p>
        </p:txBody>
      </p:sp>
      <p:sp>
        <p:nvSpPr>
          <p:cNvPr id="6" name="Text 2"/>
          <p:cNvSpPr/>
          <p:nvPr/>
        </p:nvSpPr>
        <p:spPr>
          <a:xfrm>
            <a:off x="1051303" y="1691023"/>
            <a:ext cx="67005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Contexto: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51303" y="1893905"/>
            <a:ext cx="356418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Evaluación de atención, reflejos y respuesta motora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51303" y="2313863"/>
            <a:ext cx="71333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Problema: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4502BC1-AAFA-9311-6741-BF1D265B754F}"/>
              </a:ext>
            </a:extLst>
          </p:cNvPr>
          <p:cNvGrpSpPr/>
          <p:nvPr/>
        </p:nvGrpSpPr>
        <p:grpSpPr>
          <a:xfrm>
            <a:off x="1051303" y="2595367"/>
            <a:ext cx="3371949" cy="369332"/>
            <a:chOff x="1295362" y="2041149"/>
            <a:chExt cx="3371949" cy="369332"/>
          </a:xfrm>
        </p:grpSpPr>
        <p:sp>
          <p:nvSpPr>
            <p:cNvPr id="10" name="Text 5"/>
            <p:cNvSpPr/>
            <p:nvPr/>
          </p:nvSpPr>
          <p:spPr>
            <a:xfrm>
              <a:off x="1295362" y="2041149"/>
              <a:ext cx="3371949" cy="1846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s-EC" sz="1200" noProof="0" dirty="0">
                  <a:latin typeface="Palatino Linotype" panose="02040502050505030304" pitchFamily="18" charset="0"/>
                  <a:ea typeface="Noto Sans" pitchFamily="34" charset="-122"/>
                  <a:cs typeface="Noto Sans" pitchFamily="34" charset="-120"/>
                </a:rPr>
                <a:t> Alto costo y accesibilidad limitada de soluciones </a:t>
              </a:r>
              <a:endParaRPr lang="es-EC" sz="1200" noProof="0" dirty="0">
                <a:latin typeface="Palatino Linotype" panose="02040502050505030304" pitchFamily="18" charset="0"/>
              </a:endParaRPr>
            </a:p>
          </p:txBody>
        </p:sp>
        <p:sp>
          <p:nvSpPr>
            <p:cNvPr id="11" name="Text 6"/>
            <p:cNvSpPr/>
            <p:nvPr/>
          </p:nvSpPr>
          <p:spPr>
            <a:xfrm>
              <a:off x="1308478" y="2225815"/>
              <a:ext cx="836768" cy="1846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s-EC" sz="1200" noProof="0" dirty="0">
                  <a:latin typeface="Palatino Linotype" panose="02040502050505030304" pitchFamily="18" charset="0"/>
                  <a:ea typeface="Noto Sans" pitchFamily="34" charset="-122"/>
                  <a:cs typeface="Noto Sans" pitchFamily="34" charset="-120"/>
                </a:rPr>
                <a:t>comerciales </a:t>
              </a:r>
              <a:endParaRPr lang="es-EC" sz="1200" noProof="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13" name="Text 7"/>
          <p:cNvSpPr/>
          <p:nvPr/>
        </p:nvSpPr>
        <p:spPr>
          <a:xfrm>
            <a:off x="1064419" y="3187901"/>
            <a:ext cx="66364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Solución: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AEB87A0-9A24-934E-1069-11C275CDA1A4}"/>
              </a:ext>
            </a:extLst>
          </p:cNvPr>
          <p:cNvGrpSpPr/>
          <p:nvPr/>
        </p:nvGrpSpPr>
        <p:grpSpPr>
          <a:xfrm>
            <a:off x="1051303" y="3494365"/>
            <a:ext cx="3329373" cy="377547"/>
            <a:chOff x="1876322" y="2525853"/>
            <a:chExt cx="3329373" cy="377547"/>
          </a:xfrm>
        </p:grpSpPr>
        <p:sp>
          <p:nvSpPr>
            <p:cNvPr id="14" name="Text 8"/>
            <p:cNvSpPr/>
            <p:nvPr/>
          </p:nvSpPr>
          <p:spPr>
            <a:xfrm>
              <a:off x="1876322" y="2525853"/>
              <a:ext cx="3329373" cy="1846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s-EC" sz="1200" noProof="0" dirty="0">
                  <a:latin typeface="Palatino Linotype" panose="02040502050505030304" pitchFamily="18" charset="0"/>
                  <a:ea typeface="Noto Sans" pitchFamily="34" charset="-122"/>
                  <a:cs typeface="Noto Sans" pitchFamily="34" charset="-120"/>
                </a:rPr>
                <a:t> Sistema basado en Arduino y Java, económico y </a:t>
              </a:r>
              <a:endParaRPr lang="es-EC" sz="1200" noProof="0" dirty="0">
                <a:latin typeface="Palatino Linotype" panose="02040502050505030304" pitchFamily="18" charset="0"/>
              </a:endParaRPr>
            </a:p>
          </p:txBody>
        </p:sp>
        <p:sp>
          <p:nvSpPr>
            <p:cNvPr id="15" name="Text 9"/>
            <p:cNvSpPr/>
            <p:nvPr/>
          </p:nvSpPr>
          <p:spPr>
            <a:xfrm>
              <a:off x="1934490" y="2718734"/>
              <a:ext cx="1029128" cy="1846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s-EC" sz="1200" noProof="0" dirty="0">
                  <a:latin typeface="Palatino Linotype" panose="02040502050505030304" pitchFamily="18" charset="0"/>
                  <a:ea typeface="Noto Sans" pitchFamily="34" charset="-122"/>
                  <a:cs typeface="Noto Sans" pitchFamily="34" charset="-120"/>
                </a:rPr>
                <a:t>personalizable </a:t>
              </a:r>
              <a:endParaRPr lang="es-EC" sz="1200" noProof="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17" name="Text 10"/>
          <p:cNvSpPr/>
          <p:nvPr/>
        </p:nvSpPr>
        <p:spPr>
          <a:xfrm>
            <a:off x="4864223" y="1271588"/>
            <a:ext cx="41433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575" b="1" noProof="0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Objetivos</a:t>
            </a:r>
            <a:endParaRPr lang="es-EC" sz="1575" noProof="0" dirty="0"/>
          </a:p>
        </p:txBody>
      </p:sp>
      <p:sp>
        <p:nvSpPr>
          <p:cNvPr id="19" name="Text 11"/>
          <p:cNvSpPr/>
          <p:nvPr/>
        </p:nvSpPr>
        <p:spPr>
          <a:xfrm>
            <a:off x="4884009" y="1691024"/>
            <a:ext cx="60272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General: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F92AECC-0769-DB42-EA31-33C324C06FA5}"/>
              </a:ext>
            </a:extLst>
          </p:cNvPr>
          <p:cNvGrpSpPr/>
          <p:nvPr/>
        </p:nvGrpSpPr>
        <p:grpSpPr>
          <a:xfrm>
            <a:off x="4864223" y="1992795"/>
            <a:ext cx="4063420" cy="369924"/>
            <a:chOff x="5147812" y="1601712"/>
            <a:chExt cx="4063420" cy="369924"/>
          </a:xfrm>
        </p:grpSpPr>
        <p:sp>
          <p:nvSpPr>
            <p:cNvPr id="20" name="Text 12"/>
            <p:cNvSpPr/>
            <p:nvPr/>
          </p:nvSpPr>
          <p:spPr>
            <a:xfrm>
              <a:off x="5147812" y="1601712"/>
              <a:ext cx="4063420" cy="1846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s-EC" sz="1200" noProof="0" dirty="0">
                  <a:latin typeface="Palatino Linotype" panose="02040502050505030304" pitchFamily="18" charset="0"/>
                  <a:ea typeface="Noto Sans" pitchFamily="34" charset="-122"/>
                  <a:cs typeface="Noto Sans" pitchFamily="34" charset="-120"/>
                </a:rPr>
                <a:t> Desarrollar una plataforma interactiva para evaluar tiempo </a:t>
              </a:r>
              <a:endParaRPr lang="es-EC" sz="1200" noProof="0" dirty="0">
                <a:latin typeface="Palatino Linotype" panose="02040502050505030304" pitchFamily="18" charset="0"/>
              </a:endParaRPr>
            </a:p>
          </p:txBody>
        </p:sp>
        <p:sp>
          <p:nvSpPr>
            <p:cNvPr id="21" name="Text 13"/>
            <p:cNvSpPr/>
            <p:nvPr/>
          </p:nvSpPr>
          <p:spPr>
            <a:xfrm>
              <a:off x="5202344" y="1786970"/>
              <a:ext cx="812723" cy="1846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s-EC" sz="1200" noProof="0" dirty="0">
                  <a:latin typeface="Palatino Linotype" panose="02040502050505030304" pitchFamily="18" charset="0"/>
                  <a:ea typeface="Noto Sans" pitchFamily="34" charset="-122"/>
                  <a:cs typeface="Noto Sans" pitchFamily="34" charset="-120"/>
                </a:rPr>
                <a:t>de reacción </a:t>
              </a:r>
              <a:endParaRPr lang="es-EC" sz="1200" noProof="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24" name="Text 15"/>
          <p:cNvSpPr/>
          <p:nvPr/>
        </p:nvSpPr>
        <p:spPr>
          <a:xfrm>
            <a:off x="4918755" y="2744271"/>
            <a:ext cx="3276538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Implementar comunicación serial bidireccional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7" name="Text 17"/>
          <p:cNvSpPr/>
          <p:nvPr/>
        </p:nvSpPr>
        <p:spPr>
          <a:xfrm>
            <a:off x="4918755" y="3058596"/>
            <a:ext cx="331013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Permitir configuración dinámica de parámetros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30" name="Text 19"/>
          <p:cNvSpPr/>
          <p:nvPr/>
        </p:nvSpPr>
        <p:spPr>
          <a:xfrm>
            <a:off x="4918755" y="3372921"/>
            <a:ext cx="272433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Almacenar resultados en base de datos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33" name="Text 21"/>
          <p:cNvSpPr/>
          <p:nvPr/>
        </p:nvSpPr>
        <p:spPr>
          <a:xfrm>
            <a:off x="4918755" y="3687246"/>
            <a:ext cx="256480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Generar reportes para análisis (CSV)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37" name="Text 11">
            <a:extLst>
              <a:ext uri="{FF2B5EF4-FFF2-40B4-BE49-F238E27FC236}">
                <a16:creationId xmlns:a16="http://schemas.microsoft.com/office/drawing/2014/main" id="{B9B4AF24-1B6A-EB9F-1A43-E6A4DED54644}"/>
              </a:ext>
            </a:extLst>
          </p:cNvPr>
          <p:cNvSpPr/>
          <p:nvPr/>
        </p:nvSpPr>
        <p:spPr>
          <a:xfrm>
            <a:off x="4918755" y="2479417"/>
            <a:ext cx="82554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Especificos: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15073" y="675333"/>
            <a:ext cx="6113853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2800" b="1" noProof="0" dirty="0">
                <a:solidFill>
                  <a:srgbClr val="0070C0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Descripción del Proyecto: ¿Qué hace?</a:t>
            </a:r>
            <a:endParaRPr lang="es-EC" sz="2800" noProof="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1041" y="1308983"/>
            <a:ext cx="7753276" cy="5539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Se creo un sistema</a:t>
            </a: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que mide velocidad de reacción y precisión ante estímulos visuales (LED) y auditivos (</a:t>
            </a:r>
            <a:r>
              <a:rPr lang="es-EC" sz="1200" noProof="0" dirty="0" err="1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Buzzer</a:t>
            </a: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)</a:t>
            </a:r>
          </a:p>
          <a:p>
            <a:pPr marL="0" indent="0">
              <a:buNone/>
            </a:pP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Los cuales están correctamente coordinados para enviar sus acciones desde Arduino hasta la aplicación creada</a:t>
            </a:r>
          </a:p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Manualmente en </a:t>
            </a: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Java</a:t>
            </a: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980907" y="2181591"/>
            <a:ext cx="1029128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Proceso Básico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980907" y="2556100"/>
            <a:ext cx="185738" cy="185738"/>
          </a:xfrm>
          <a:prstGeom prst="ellipse">
            <a:avLst/>
          </a:prstGeom>
          <a:solidFill>
            <a:srgbClr val="FF9900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5306" y="2556638"/>
            <a:ext cx="7694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200" b="1" noProof="0" dirty="0">
                <a:solidFill>
                  <a:srgbClr val="FFFFFF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1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252370" y="2556637"/>
            <a:ext cx="174797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Configuración desde Java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980907" y="2834707"/>
            <a:ext cx="185738" cy="185738"/>
          </a:xfrm>
          <a:prstGeom prst="ellipse">
            <a:avLst/>
          </a:prstGeom>
          <a:solidFill>
            <a:srgbClr val="FF9900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035306" y="2835245"/>
            <a:ext cx="7694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200" b="1" noProof="0" dirty="0">
                <a:solidFill>
                  <a:srgbClr val="FFFFFF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2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252370" y="2835243"/>
            <a:ext cx="113415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Envío a Arduino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980907" y="3113313"/>
            <a:ext cx="185738" cy="185738"/>
          </a:xfrm>
          <a:prstGeom prst="ellipse">
            <a:avLst/>
          </a:prstGeom>
          <a:solidFill>
            <a:srgbClr val="FF9900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035306" y="3113851"/>
            <a:ext cx="7694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200" b="1" noProof="0" dirty="0">
                <a:solidFill>
                  <a:srgbClr val="FFFFFF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3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52370" y="3113849"/>
            <a:ext cx="163256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Activación de estímulos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980907" y="3391919"/>
            <a:ext cx="185738" cy="185738"/>
          </a:xfrm>
          <a:prstGeom prst="ellipse">
            <a:avLst/>
          </a:prstGeom>
          <a:solidFill>
            <a:srgbClr val="FF9900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035306" y="3392457"/>
            <a:ext cx="7694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200" b="1" noProof="0" dirty="0">
                <a:solidFill>
                  <a:srgbClr val="FFFFFF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4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252370" y="3392455"/>
            <a:ext cx="150201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Respuesta del usuario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1980907" y="3670525"/>
            <a:ext cx="185738" cy="185738"/>
          </a:xfrm>
          <a:prstGeom prst="ellipse">
            <a:avLst/>
          </a:prstGeom>
          <a:solidFill>
            <a:srgbClr val="FF9900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035306" y="3671063"/>
            <a:ext cx="7694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200" b="1" noProof="0" dirty="0">
                <a:solidFill>
                  <a:srgbClr val="FFFFFF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5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252370" y="3671062"/>
            <a:ext cx="137217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Medición de tiempo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1980907" y="3949132"/>
            <a:ext cx="185738" cy="185738"/>
          </a:xfrm>
          <a:prstGeom prst="ellipse">
            <a:avLst/>
          </a:prstGeom>
          <a:solidFill>
            <a:srgbClr val="FF9900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035306" y="3949670"/>
            <a:ext cx="7694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s-EC" sz="1200" b="1" noProof="0" dirty="0">
                <a:solidFill>
                  <a:srgbClr val="FFFFFF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6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2252370" y="3949668"/>
            <a:ext cx="162544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Registro y visualización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5268272" y="2123617"/>
            <a:ext cx="141384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Componentes Clave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272" y="2508842"/>
            <a:ext cx="142875" cy="142875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5482585" y="2487948"/>
            <a:ext cx="151804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Hardware (Arduino)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5518303" y="2762982"/>
            <a:ext cx="168155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Generación de estímulos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8" name="Text 24"/>
          <p:cNvSpPr/>
          <p:nvPr/>
        </p:nvSpPr>
        <p:spPr>
          <a:xfrm>
            <a:off x="5518303" y="3013013"/>
            <a:ext cx="156934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Detección de respuesta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5518303" y="3263044"/>
            <a:ext cx="137217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Medición de tiempo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272" y="3594692"/>
            <a:ext cx="178594" cy="142875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5518303" y="3573798"/>
            <a:ext cx="114775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Software (Java)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32" name="Text 27"/>
          <p:cNvSpPr/>
          <p:nvPr/>
        </p:nvSpPr>
        <p:spPr>
          <a:xfrm>
            <a:off x="5518303" y="3848832"/>
            <a:ext cx="129362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Interfaz de usuario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33" name="Text 28"/>
          <p:cNvSpPr/>
          <p:nvPr/>
        </p:nvSpPr>
        <p:spPr>
          <a:xfrm>
            <a:off x="5518303" y="4098863"/>
            <a:ext cx="118141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Lógica de prueba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34" name="Text 29"/>
          <p:cNvSpPr/>
          <p:nvPr/>
        </p:nvSpPr>
        <p:spPr>
          <a:xfrm>
            <a:off x="5518303" y="4348894"/>
            <a:ext cx="92653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Base de datos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22891" y="532676"/>
            <a:ext cx="4503883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2400" b="1" noProof="0" dirty="0">
                <a:solidFill>
                  <a:srgbClr val="0070C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Arquitectura del Sistema</a:t>
            </a:r>
            <a:endParaRPr lang="es-EC" sz="2400" noProof="0" dirty="0">
              <a:solidFill>
                <a:srgbClr val="0070C0"/>
              </a:solidFill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64" y="1199325"/>
            <a:ext cx="144661" cy="1285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538989" y="1171286"/>
            <a:ext cx="2223942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Interfaz de Usuario (Java Swing)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37" y="1512243"/>
            <a:ext cx="128588" cy="12858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538989" y="1484204"/>
            <a:ext cx="243175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Comunicación Serial (</a:t>
            </a:r>
            <a:r>
              <a:rPr lang="es-EC" sz="1200" noProof="0" dirty="0" err="1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jSerialComm</a:t>
            </a: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)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15" y="2162201"/>
            <a:ext cx="128588" cy="12858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552540" y="2134162"/>
            <a:ext cx="192841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Microcontrolador (Arduino)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964" y="1849282"/>
            <a:ext cx="112514" cy="128588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522916" y="1821244"/>
            <a:ext cx="1617430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Base de Datos (MySQL)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515" y="2512781"/>
            <a:ext cx="96441" cy="128588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1520393" y="2484743"/>
            <a:ext cx="243175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Sensores/Actuadores (LED, </a:t>
            </a:r>
            <a:r>
              <a:rPr lang="es-EC" sz="1200" noProof="0" dirty="0" err="1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Buzzer</a:t>
            </a: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)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" name="Text 1">
            <a:hlinkClick r:id="rId8" action="ppaction://hlinkfile"/>
            <a:extLst>
              <a:ext uri="{FF2B5EF4-FFF2-40B4-BE49-F238E27FC236}">
                <a16:creationId xmlns:a16="http://schemas.microsoft.com/office/drawing/2014/main" id="{F311B573-7A80-11FB-D9AD-F99C117AEA42}"/>
              </a:ext>
            </a:extLst>
          </p:cNvPr>
          <p:cNvSpPr/>
          <p:nvPr/>
        </p:nvSpPr>
        <p:spPr>
          <a:xfrm>
            <a:off x="5759227" y="1725072"/>
            <a:ext cx="183223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Ir al Manual de </a:t>
            </a: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  <a:hlinkClick r:id="rId8" action="ppaction://hlinkfile"/>
              </a:rPr>
              <a:t>Estándares</a:t>
            </a:r>
            <a:endParaRPr lang="es-EC" sz="1200" dirty="0">
              <a:latin typeface="Palatino Linotype" panose="02040502050505030304" pitchFamily="18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49FB6B0-061F-45A0-1B08-D9BDC4E9DADE}"/>
              </a:ext>
            </a:extLst>
          </p:cNvPr>
          <p:cNvSpPr/>
          <p:nvPr/>
        </p:nvSpPr>
        <p:spPr>
          <a:xfrm>
            <a:off x="5759226" y="2159481"/>
            <a:ext cx="139012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Ir al Manual </a:t>
            </a: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  <a:hlinkClick r:id="rId9" action="ppaction://hlinkfile"/>
              </a:rPr>
              <a:t>Técnico</a:t>
            </a:r>
            <a:endParaRPr lang="es-EC" sz="1200" dirty="0">
              <a:latin typeface="Palatino Linotype" panose="02040502050505030304" pitchFamily="18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060E2F96-37A7-A52A-5E43-E0C203D03232}"/>
              </a:ext>
            </a:extLst>
          </p:cNvPr>
          <p:cNvSpPr/>
          <p:nvPr/>
        </p:nvSpPr>
        <p:spPr>
          <a:xfrm>
            <a:off x="5759227" y="2702159"/>
            <a:ext cx="162865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Ir al Manual de </a:t>
            </a: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  <a:hlinkClick r:id="rId10" action="ppaction://hlinkfile"/>
              </a:rPr>
              <a:t>Usuario</a:t>
            </a:r>
            <a:endParaRPr lang="es-EC" sz="1200" dirty="0">
              <a:latin typeface="Palatino Linotype" panose="02040502050505030304" pitchFamily="18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25EEF8A2-9748-3E55-12A5-882D9CC6A094}"/>
              </a:ext>
            </a:extLst>
          </p:cNvPr>
          <p:cNvSpPr/>
          <p:nvPr/>
        </p:nvSpPr>
        <p:spPr>
          <a:xfrm>
            <a:off x="1322891" y="3134701"/>
            <a:ext cx="3990451" cy="9233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Todo el sistema tanto en el hardware como en el software </a:t>
            </a:r>
          </a:p>
          <a:p>
            <a:pPr marL="0" indent="0">
              <a:buNone/>
            </a:pP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comparten similitudes de arquitectura, para lo cual </a:t>
            </a:r>
          </a:p>
          <a:p>
            <a:pPr marL="0" indent="0">
              <a:buNone/>
            </a:pP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pueden verificar nuestros manuales donde los explicamos </a:t>
            </a:r>
          </a:p>
          <a:p>
            <a:pPr marL="0" indent="0">
              <a:buNone/>
            </a:pP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muchísimo mas detallado y a profundidad</a:t>
            </a:r>
          </a:p>
          <a:p>
            <a:pPr marL="0" indent="0">
              <a:buNone/>
            </a:pPr>
            <a:r>
              <a:rPr lang="es-EC" sz="120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para su mejor entendimiento.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43879" y="345311"/>
            <a:ext cx="6347167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2025" b="1" noProof="0" dirty="0">
                <a:solidFill>
                  <a:srgbClr val="0070C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Diagramas de Flujo - Lado de la Aplicación (Java)</a:t>
            </a:r>
            <a:endParaRPr lang="es-EC" sz="2025" noProof="0" dirty="0">
              <a:solidFill>
                <a:srgbClr val="0070C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3284118" y="917158"/>
            <a:ext cx="144590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chemeClr val="accent2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GR5_iniciarPrueba()</a:t>
            </a:r>
            <a:endParaRPr lang="es-EC" sz="1200" noProof="0" dirty="0">
              <a:solidFill>
                <a:schemeClr val="accen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284118" y="1263630"/>
            <a:ext cx="293830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Es el cerebro del sistema ya que contiene: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426993" y="1530083"/>
            <a:ext cx="105958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Conexión serial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426993" y="1767250"/>
            <a:ext cx="1253548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Ciclo de estímulos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426993" y="2004417"/>
            <a:ext cx="196367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Procesamiento de respuestas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26993" y="2241583"/>
            <a:ext cx="178093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Almacenamiento de datos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4" name="Imagen 13" descr="Diagrama&#10;&#10;El contenido generado por IA puede ser incorrecto.">
            <a:extLst>
              <a:ext uri="{FF2B5EF4-FFF2-40B4-BE49-F238E27FC236}">
                <a16:creationId xmlns:a16="http://schemas.microsoft.com/office/drawing/2014/main" id="{617CFEC2-9927-1045-7A79-226DE2DC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79" y="908579"/>
            <a:ext cx="1934639" cy="3910818"/>
          </a:xfrm>
          <a:prstGeom prst="rect">
            <a:avLst/>
          </a:prstGeom>
        </p:spPr>
      </p:pic>
      <p:sp>
        <p:nvSpPr>
          <p:cNvPr id="15" name="Text 8">
            <a:extLst>
              <a:ext uri="{FF2B5EF4-FFF2-40B4-BE49-F238E27FC236}">
                <a16:creationId xmlns:a16="http://schemas.microsoft.com/office/drawing/2014/main" id="{EFE3A8FC-DD4E-0851-591C-6D51AC59035F}"/>
              </a:ext>
            </a:extLst>
          </p:cNvPr>
          <p:cNvSpPr/>
          <p:nvPr/>
        </p:nvSpPr>
        <p:spPr>
          <a:xfrm>
            <a:off x="3284118" y="2864208"/>
            <a:ext cx="4971419" cy="16619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s-ES" sz="1200" noProof="0" dirty="0">
                <a:solidFill>
                  <a:srgbClr val="00B0F0"/>
                </a:solidFill>
                <a:latin typeface="Palatino Linotype" panose="02040502050505030304" pitchFamily="18" charset="0"/>
              </a:rPr>
              <a:t>¿Por qué si se quita el programa deja de funcionar?</a:t>
            </a:r>
          </a:p>
          <a:p>
            <a:pPr marL="0" indent="0" algn="l">
              <a:buNone/>
            </a:pPr>
            <a:r>
              <a:rPr lang="es-ES" sz="1200" noProof="0" dirty="0">
                <a:latin typeface="Palatino Linotype" panose="02040502050505030304" pitchFamily="18" charset="0"/>
              </a:rPr>
              <a:t> </a:t>
            </a:r>
          </a:p>
          <a:p>
            <a:pPr marL="0" indent="0" algn="l">
              <a:buNone/>
            </a:pPr>
            <a:r>
              <a:rPr lang="es-ES" sz="1200" noProof="0" dirty="0">
                <a:latin typeface="Palatino Linotype" panose="02040502050505030304" pitchFamily="18" charset="0"/>
              </a:rPr>
              <a:t>Si se elimina esto, la aplicación Java perdería su capacidad de ejecutar el examen </a:t>
            </a:r>
            <a:r>
              <a:rPr lang="es-ES" sz="1200" noProof="0" dirty="0" err="1">
                <a:latin typeface="Palatino Linotype" panose="02040502050505030304" pitchFamily="18" charset="0"/>
              </a:rPr>
              <a:t>psicosensométrico</a:t>
            </a:r>
            <a:r>
              <a:rPr lang="es-ES" sz="1200" noProof="0" dirty="0">
                <a:latin typeface="Palatino Linotype" panose="02040502050505030304" pitchFamily="18" charset="0"/>
              </a:rPr>
              <a:t> ya que no habría forma de: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noProof="0" dirty="0">
                <a:latin typeface="Palatino Linotype" panose="02040502050505030304" pitchFamily="18" charset="0"/>
              </a:rPr>
              <a:t>Establecer la comunicación inicial con el Arduino.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noProof="0" dirty="0">
                <a:latin typeface="Palatino Linotype" panose="02040502050505030304" pitchFamily="18" charset="0"/>
              </a:rPr>
              <a:t>Enviar las configuraciones de la prueba.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noProof="0" dirty="0">
                <a:latin typeface="Palatino Linotype" panose="02040502050505030304" pitchFamily="18" charset="0"/>
              </a:rPr>
              <a:t>Gestionar el flujo de los estímulos y respuestas.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noProof="0" dirty="0">
                <a:latin typeface="Palatino Linotype" panose="02040502050505030304" pitchFamily="18" charset="0"/>
              </a:rPr>
              <a:t>Recopilar y procesar los resultados en tiempo real.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noProof="0" dirty="0">
                <a:latin typeface="Palatino Linotype" panose="02040502050505030304" pitchFamily="18" charset="0"/>
              </a:rPr>
              <a:t>Guardar el historial de la prueba en la base de datos.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86082" y="338363"/>
            <a:ext cx="6472457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2025" b="1" noProof="0" dirty="0">
                <a:solidFill>
                  <a:srgbClr val="0070C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Diagramas de Flujo - Lado del Hardware (Arduino)</a:t>
            </a:r>
            <a:endParaRPr lang="es-EC" sz="2025" noProof="0" dirty="0">
              <a:solidFill>
                <a:srgbClr val="0070C0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1005621" y="984596"/>
            <a:ext cx="3609132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Flujo de Activación de Estímulos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05621" y="1330945"/>
            <a:ext cx="1692771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FF99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GR5_</a:t>
            </a:r>
            <a:r>
              <a:rPr lang="es-EC" sz="1200" b="1" noProof="0" dirty="0">
                <a:solidFill>
                  <a:srgbClr val="FF9900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ActivarEstimulos</a:t>
            </a:r>
            <a:r>
              <a:rPr lang="es-EC" sz="1200" b="1" noProof="0" dirty="0">
                <a:solidFill>
                  <a:srgbClr val="FF99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()</a:t>
            </a:r>
            <a:endParaRPr lang="es-EC" sz="1200" noProof="0" dirty="0"/>
          </a:p>
        </p:txBody>
      </p:sp>
      <p:sp>
        <p:nvSpPr>
          <p:cNvPr id="8" name="Text 4"/>
          <p:cNvSpPr/>
          <p:nvPr/>
        </p:nvSpPr>
        <p:spPr>
          <a:xfrm>
            <a:off x="2444668" y="1743404"/>
            <a:ext cx="85356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942" noProof="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 el músculo </a:t>
            </a:r>
            <a:endParaRPr lang="es-EC" sz="942" noProof="0" dirty="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DEF3FF3-4DED-EE81-C36B-D0DAFA297BDA}"/>
              </a:ext>
            </a:extLst>
          </p:cNvPr>
          <p:cNvGrpSpPr/>
          <p:nvPr/>
        </p:nvGrpSpPr>
        <p:grpSpPr>
          <a:xfrm>
            <a:off x="1005621" y="1544353"/>
            <a:ext cx="3819956" cy="544700"/>
            <a:chOff x="913631" y="1918599"/>
            <a:chExt cx="3819956" cy="544700"/>
          </a:xfrm>
        </p:grpSpPr>
        <p:sp>
          <p:nvSpPr>
            <p:cNvPr id="9" name="Text 5"/>
            <p:cNvSpPr/>
            <p:nvPr/>
          </p:nvSpPr>
          <p:spPr>
            <a:xfrm>
              <a:off x="913631" y="1918599"/>
              <a:ext cx="3819956" cy="1846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s-EC" sz="1200" noProof="0" dirty="0">
                  <a:latin typeface="Palatino Linotype" panose="02040502050505030304" pitchFamily="18" charset="0"/>
                  <a:ea typeface="Noto Sans" pitchFamily="34" charset="-122"/>
                  <a:cs typeface="Noto Sans" pitchFamily="34" charset="-120"/>
                </a:rPr>
                <a:t>Esencia del sistema porque interactúa directamente con </a:t>
              </a:r>
              <a:endParaRPr lang="es-EC" sz="1200" noProof="0" dirty="0">
                <a:latin typeface="Palatino Linotype" panose="02040502050505030304" pitchFamily="18" charset="0"/>
              </a:endParaRPr>
            </a:p>
          </p:txBody>
        </p:sp>
        <p:sp>
          <p:nvSpPr>
            <p:cNvPr id="10" name="Text 6"/>
            <p:cNvSpPr/>
            <p:nvPr/>
          </p:nvSpPr>
          <p:spPr>
            <a:xfrm>
              <a:off x="913631" y="2098616"/>
              <a:ext cx="2547172" cy="1846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s-EC" sz="1200" noProof="0" dirty="0">
                  <a:latin typeface="Palatino Linotype" panose="02040502050505030304" pitchFamily="18" charset="0"/>
                  <a:ea typeface="Noto Sans" pitchFamily="34" charset="-122"/>
                  <a:cs typeface="Noto Sans" pitchFamily="34" charset="-120"/>
                </a:rPr>
                <a:t>los componentes físicos para generar </a:t>
              </a:r>
              <a:endParaRPr lang="es-EC" sz="1200" noProof="0" dirty="0">
                <a:latin typeface="Palatino Linotype" panose="02040502050505030304" pitchFamily="18" charset="0"/>
              </a:endParaRPr>
            </a:p>
          </p:txBody>
        </p:sp>
        <p:sp>
          <p:nvSpPr>
            <p:cNvPr id="11" name="Text 7"/>
            <p:cNvSpPr/>
            <p:nvPr/>
          </p:nvSpPr>
          <p:spPr>
            <a:xfrm>
              <a:off x="913631" y="2278633"/>
              <a:ext cx="734175" cy="1846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marL="0" indent="0">
                <a:buNone/>
              </a:pPr>
              <a:r>
                <a:rPr lang="es-EC" sz="1200" noProof="0" dirty="0">
                  <a:latin typeface="Palatino Linotype" panose="02040502050505030304" pitchFamily="18" charset="0"/>
                  <a:ea typeface="Noto Sans" pitchFamily="34" charset="-122"/>
                  <a:cs typeface="Noto Sans" pitchFamily="34" charset="-120"/>
                </a:rPr>
                <a:t>estímulos. </a:t>
              </a:r>
              <a:endParaRPr lang="es-EC" sz="1200" noProof="0" dirty="0">
                <a:latin typeface="Palatino Linotype" panose="02040502050505030304" pitchFamily="18" charset="0"/>
              </a:endParaRPr>
            </a:p>
          </p:txBody>
        </p:sp>
      </p:grp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33" y="2205582"/>
            <a:ext cx="8572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8495" y="2148968"/>
            <a:ext cx="137858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Activa </a:t>
            </a:r>
            <a:r>
              <a:rPr lang="es-EC" sz="1200" noProof="0" dirty="0" err="1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LEDs</a:t>
            </a: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/</a:t>
            </a:r>
            <a:r>
              <a:rPr lang="es-EC" sz="1200" noProof="0" dirty="0" err="1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Buzzer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33" y="2469901"/>
            <a:ext cx="100013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62783" y="2413287"/>
            <a:ext cx="169116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Mide tiempo de reacción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33" y="2734220"/>
            <a:ext cx="100013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162783" y="2677606"/>
            <a:ext cx="175849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Detecta respuesta usuario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5D5A9AE2-6C88-606C-72EC-1C7C63373884}"/>
              </a:ext>
            </a:extLst>
          </p:cNvPr>
          <p:cNvSpPr/>
          <p:nvPr/>
        </p:nvSpPr>
        <p:spPr>
          <a:xfrm>
            <a:off x="985068" y="3009853"/>
            <a:ext cx="3989180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s-ES" sz="1200" noProof="0" dirty="0">
                <a:solidFill>
                  <a:srgbClr val="0070C0"/>
                </a:solidFill>
                <a:latin typeface="Palatino Linotype" panose="02040502050505030304" pitchFamily="18" charset="0"/>
              </a:rPr>
              <a:t>¿Por qué si se quita el programa deja de funcionar?</a:t>
            </a:r>
          </a:p>
          <a:p>
            <a:pPr marL="0" indent="0" algn="l">
              <a:buNone/>
            </a:pPr>
            <a:endParaRPr lang="es-ES" sz="1200" noProof="0" dirty="0">
              <a:latin typeface="Palatino Linotype" panose="02040502050505030304" pitchFamily="18" charset="0"/>
            </a:endParaRPr>
          </a:p>
          <a:p>
            <a:pPr marL="0" indent="0" algn="l">
              <a:buNone/>
            </a:pPr>
            <a:r>
              <a:rPr lang="es-ES" sz="1200" dirty="0">
                <a:latin typeface="Palatino Linotype" panose="02040502050505030304" pitchFamily="18" charset="0"/>
              </a:rPr>
              <a:t>Aquí si se e</a:t>
            </a:r>
            <a:r>
              <a:rPr lang="es-ES" sz="1200" noProof="0" dirty="0" err="1">
                <a:latin typeface="Palatino Linotype" panose="02040502050505030304" pitchFamily="18" charset="0"/>
              </a:rPr>
              <a:t>limina</a:t>
            </a:r>
            <a:r>
              <a:rPr lang="es-ES" sz="1200" noProof="0" dirty="0">
                <a:latin typeface="Palatino Linotype" panose="02040502050505030304" pitchFamily="18" charset="0"/>
              </a:rPr>
              <a:t> esta parte el Arduino perdería su capacidad fundamental de interactuar con el mundo físico para el examen lo cual imposibilitaría: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noProof="0" dirty="0">
                <a:latin typeface="Palatino Linotype" panose="02040502050505030304" pitchFamily="18" charset="0"/>
              </a:rPr>
              <a:t>Encender el LED.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sz="1200" noProof="0" dirty="0">
                <a:latin typeface="Palatino Linotype" panose="02040502050505030304" pitchFamily="18" charset="0"/>
              </a:rPr>
              <a:t>Hacer sonar el </a:t>
            </a:r>
            <a:r>
              <a:rPr lang="es-ES" sz="1200" noProof="0" dirty="0" err="1">
                <a:latin typeface="Palatino Linotype" panose="02040502050505030304" pitchFamily="18" charset="0"/>
              </a:rPr>
              <a:t>Buzzer</a:t>
            </a:r>
            <a:r>
              <a:rPr lang="es-ES" sz="1200" noProof="0" dirty="0">
                <a:latin typeface="Palatino Linotype" panose="02040502050505030304" pitchFamily="18" charset="0"/>
              </a:rPr>
              <a:t> </a:t>
            </a:r>
          </a:p>
          <a:p>
            <a:pPr marL="0" indent="0" algn="l">
              <a:buNone/>
            </a:pPr>
            <a:r>
              <a:rPr lang="es-ES" sz="1200" noProof="0" dirty="0">
                <a:latin typeface="Palatino Linotype" panose="02040502050505030304" pitchFamily="18" charset="0"/>
              </a:rPr>
              <a:t>y sin estos estímulos físicos, el usuario no tendría nada a qué reaccionar, y la prueba </a:t>
            </a:r>
            <a:r>
              <a:rPr lang="es-ES" sz="1200" noProof="0" dirty="0" err="1">
                <a:latin typeface="Palatino Linotype" panose="02040502050505030304" pitchFamily="18" charset="0"/>
              </a:rPr>
              <a:t>psicosensométrica</a:t>
            </a:r>
            <a:r>
              <a:rPr lang="es-ES" sz="1200" noProof="0" dirty="0">
                <a:latin typeface="Palatino Linotype" panose="02040502050505030304" pitchFamily="18" charset="0"/>
              </a:rPr>
              <a:t>, sería completamente inoperante.</a:t>
            </a:r>
          </a:p>
        </p:txBody>
      </p:sp>
      <p:pic>
        <p:nvPicPr>
          <p:cNvPr id="22" name="Imagen 21" descr="Diagrama&#10;&#10;El contenido generado por IA puede ser incorrecto.">
            <a:extLst>
              <a:ext uri="{FF2B5EF4-FFF2-40B4-BE49-F238E27FC236}">
                <a16:creationId xmlns:a16="http://schemas.microsoft.com/office/drawing/2014/main" id="{EA241107-36DC-6775-6C8E-1B8395E48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449" y="871693"/>
            <a:ext cx="1758802" cy="39811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87048" y="314782"/>
            <a:ext cx="5403666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2025" b="1" noProof="0" dirty="0">
                <a:solidFill>
                  <a:srgbClr val="0070C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Capturas de Pantalla / Fotos del Proyecto</a:t>
            </a:r>
            <a:endParaRPr lang="es-EC" sz="2025" noProof="0" dirty="0">
              <a:solidFill>
                <a:srgbClr val="0070C0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33" y="941906"/>
            <a:ext cx="176808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29878" y="890114"/>
            <a:ext cx="13061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350" b="1" noProof="0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Interfaz Gráfica </a:t>
            </a:r>
            <a:endParaRPr lang="es-EC" sz="1350" noProof="0" dirty="0"/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834988C4-F0D0-4A84-036E-A389AADF70EF}"/>
              </a:ext>
            </a:extLst>
          </p:cNvPr>
          <p:cNvGrpSpPr/>
          <p:nvPr/>
        </p:nvGrpSpPr>
        <p:grpSpPr>
          <a:xfrm>
            <a:off x="1093229" y="1349311"/>
            <a:ext cx="1404000" cy="1169331"/>
            <a:chOff x="292894" y="1637561"/>
            <a:chExt cx="2021681" cy="1337811"/>
          </a:xfrm>
        </p:grpSpPr>
        <p:pic>
          <p:nvPicPr>
            <p:cNvPr id="6" name="Image 2"/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92894" y="1637561"/>
              <a:ext cx="2021681" cy="957551"/>
            </a:xfrm>
            <a:prstGeom prst="rect">
              <a:avLst/>
            </a:prstGeom>
          </p:spPr>
        </p:pic>
        <p:sp>
          <p:nvSpPr>
            <p:cNvPr id="7" name="Shape 2"/>
            <p:cNvSpPr/>
            <p:nvPr/>
          </p:nvSpPr>
          <p:spPr>
            <a:xfrm>
              <a:off x="292894" y="2753916"/>
              <a:ext cx="2021681" cy="221456"/>
            </a:xfrm>
            <a:prstGeom prst="rect">
              <a:avLst/>
            </a:prstGeom>
            <a:solidFill>
              <a:srgbClr val="003366">
                <a:alpha val="70000"/>
              </a:srgbClr>
            </a:solidFill>
            <a:ln/>
          </p:spPr>
          <p:txBody>
            <a:bodyPr/>
            <a:lstStyle/>
            <a:p>
              <a:endParaRPr lang="es-EC" noProof="0" dirty="0"/>
            </a:p>
          </p:txBody>
        </p:sp>
        <p:sp>
          <p:nvSpPr>
            <p:cNvPr id="8" name="Text 3"/>
            <p:cNvSpPr/>
            <p:nvPr/>
          </p:nvSpPr>
          <p:spPr>
            <a:xfrm>
              <a:off x="292894" y="2753916"/>
              <a:ext cx="2021681" cy="221456"/>
            </a:xfrm>
            <a:prstGeom prst="rect">
              <a:avLst/>
            </a:prstGeom>
            <a:noFill/>
            <a:ln/>
          </p:spPr>
          <p:txBody>
            <a:bodyPr wrap="none" lIns="42545" tIns="42545" rIns="42545" bIns="42545" rtlCol="0" anchor="ctr">
              <a:spAutoFit/>
            </a:bodyPr>
            <a:lstStyle/>
            <a:p>
              <a:pPr marL="0" indent="0" algn="ctr">
                <a:buNone/>
              </a:pPr>
              <a:r>
                <a:rPr lang="es-EC" sz="732" noProof="0" dirty="0">
                  <a:solidFill>
                    <a:srgbClr val="FFFFFF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Registro de Usuarios</a:t>
              </a:r>
              <a:endParaRPr lang="es-EC" sz="732" noProof="0" dirty="0"/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91F2E71D-1AB7-B93F-897D-F572CAB753CA}"/>
              </a:ext>
            </a:extLst>
          </p:cNvPr>
          <p:cNvGrpSpPr/>
          <p:nvPr/>
        </p:nvGrpSpPr>
        <p:grpSpPr>
          <a:xfrm>
            <a:off x="2754686" y="2840596"/>
            <a:ext cx="1404000" cy="1170000"/>
            <a:chOff x="2436019" y="1262532"/>
            <a:chExt cx="2021681" cy="1712840"/>
          </a:xfrm>
        </p:grpSpPr>
        <p:pic>
          <p:nvPicPr>
            <p:cNvPr id="9" name="Image 3"/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436019" y="1262532"/>
              <a:ext cx="2021681" cy="1432756"/>
            </a:xfrm>
            <a:prstGeom prst="rect">
              <a:avLst/>
            </a:prstGeom>
          </p:spPr>
        </p:pic>
        <p:sp>
          <p:nvSpPr>
            <p:cNvPr id="10" name="Shape 4"/>
            <p:cNvSpPr/>
            <p:nvPr/>
          </p:nvSpPr>
          <p:spPr>
            <a:xfrm>
              <a:off x="2436019" y="2753916"/>
              <a:ext cx="2021681" cy="221456"/>
            </a:xfrm>
            <a:prstGeom prst="rect">
              <a:avLst/>
            </a:prstGeom>
            <a:solidFill>
              <a:srgbClr val="003366">
                <a:alpha val="70000"/>
              </a:srgbClr>
            </a:solidFill>
            <a:ln/>
          </p:spPr>
          <p:txBody>
            <a:bodyPr/>
            <a:lstStyle/>
            <a:p>
              <a:endParaRPr lang="es-EC" noProof="0" dirty="0"/>
            </a:p>
          </p:txBody>
        </p:sp>
        <p:sp>
          <p:nvSpPr>
            <p:cNvPr id="11" name="Text 5"/>
            <p:cNvSpPr/>
            <p:nvPr/>
          </p:nvSpPr>
          <p:spPr>
            <a:xfrm>
              <a:off x="2436019" y="2753916"/>
              <a:ext cx="2021681" cy="221456"/>
            </a:xfrm>
            <a:prstGeom prst="rect">
              <a:avLst/>
            </a:prstGeom>
            <a:noFill/>
            <a:ln/>
          </p:spPr>
          <p:txBody>
            <a:bodyPr wrap="none" lIns="42545" tIns="42545" rIns="42545" bIns="42545" rtlCol="0" anchor="ctr">
              <a:spAutoFit/>
            </a:bodyPr>
            <a:lstStyle/>
            <a:p>
              <a:pPr marL="0" indent="0" algn="ctr">
                <a:buNone/>
              </a:pPr>
              <a:r>
                <a:rPr lang="es-EC" sz="732" noProof="0" dirty="0">
                  <a:solidFill>
                    <a:srgbClr val="FFFFFF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Pantalla Principal</a:t>
              </a:r>
              <a:endParaRPr lang="es-EC" sz="732" noProof="0" dirty="0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82527AC-8D8C-97E5-017E-BFF9AAC698C0}"/>
              </a:ext>
            </a:extLst>
          </p:cNvPr>
          <p:cNvGrpSpPr/>
          <p:nvPr/>
        </p:nvGrpSpPr>
        <p:grpSpPr>
          <a:xfrm>
            <a:off x="2754686" y="1349311"/>
            <a:ext cx="1404000" cy="1170000"/>
            <a:chOff x="292894" y="3072731"/>
            <a:chExt cx="2021681" cy="1742156"/>
          </a:xfrm>
        </p:grpSpPr>
        <p:pic>
          <p:nvPicPr>
            <p:cNvPr id="12" name="Image 4"/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92894" y="3072731"/>
              <a:ext cx="2021681" cy="1442161"/>
            </a:xfrm>
            <a:prstGeom prst="rect">
              <a:avLst/>
            </a:prstGeom>
          </p:spPr>
        </p:pic>
        <p:sp>
          <p:nvSpPr>
            <p:cNvPr id="13" name="Shape 6"/>
            <p:cNvSpPr/>
            <p:nvPr/>
          </p:nvSpPr>
          <p:spPr>
            <a:xfrm>
              <a:off x="292894" y="4593431"/>
              <a:ext cx="2021681" cy="221456"/>
            </a:xfrm>
            <a:prstGeom prst="rect">
              <a:avLst/>
            </a:prstGeom>
            <a:solidFill>
              <a:srgbClr val="003366">
                <a:alpha val="70000"/>
              </a:srgbClr>
            </a:solidFill>
            <a:ln/>
          </p:spPr>
          <p:txBody>
            <a:bodyPr/>
            <a:lstStyle/>
            <a:p>
              <a:endParaRPr lang="es-EC" noProof="0" dirty="0"/>
            </a:p>
          </p:txBody>
        </p:sp>
        <p:sp>
          <p:nvSpPr>
            <p:cNvPr id="14" name="Text 7"/>
            <p:cNvSpPr/>
            <p:nvPr/>
          </p:nvSpPr>
          <p:spPr>
            <a:xfrm>
              <a:off x="292894" y="4593431"/>
              <a:ext cx="2021681" cy="221456"/>
            </a:xfrm>
            <a:prstGeom prst="rect">
              <a:avLst/>
            </a:prstGeom>
            <a:noFill/>
            <a:ln/>
          </p:spPr>
          <p:txBody>
            <a:bodyPr wrap="none" lIns="42545" tIns="42545" rIns="42545" bIns="42545" rtlCol="0" anchor="ctr">
              <a:spAutoFit/>
            </a:bodyPr>
            <a:lstStyle/>
            <a:p>
              <a:pPr marL="0" indent="0" algn="ctr">
                <a:buNone/>
              </a:pPr>
              <a:r>
                <a:rPr lang="es-EC" sz="732" noProof="0" dirty="0">
                  <a:solidFill>
                    <a:srgbClr val="FFFFFF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Configuración</a:t>
              </a:r>
              <a:endParaRPr lang="es-EC" sz="732" noProof="0" dirty="0"/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51AD3C7A-CD77-0297-30D8-84290CECABD6}"/>
              </a:ext>
            </a:extLst>
          </p:cNvPr>
          <p:cNvGrpSpPr/>
          <p:nvPr/>
        </p:nvGrpSpPr>
        <p:grpSpPr>
          <a:xfrm>
            <a:off x="1093229" y="2840596"/>
            <a:ext cx="1404000" cy="1170000"/>
            <a:chOff x="2436019" y="3067518"/>
            <a:chExt cx="2021681" cy="1747369"/>
          </a:xfrm>
        </p:grpSpPr>
        <p:pic>
          <p:nvPicPr>
            <p:cNvPr id="15" name="Image 5"/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436019" y="3067518"/>
              <a:ext cx="2021681" cy="1436805"/>
            </a:xfrm>
            <a:prstGeom prst="rect">
              <a:avLst/>
            </a:prstGeom>
          </p:spPr>
        </p:pic>
        <p:sp>
          <p:nvSpPr>
            <p:cNvPr id="16" name="Shape 8"/>
            <p:cNvSpPr/>
            <p:nvPr/>
          </p:nvSpPr>
          <p:spPr>
            <a:xfrm>
              <a:off x="2436019" y="4593431"/>
              <a:ext cx="2021681" cy="221456"/>
            </a:xfrm>
            <a:prstGeom prst="rect">
              <a:avLst/>
            </a:prstGeom>
            <a:solidFill>
              <a:srgbClr val="003366">
                <a:alpha val="70000"/>
              </a:srgbClr>
            </a:solidFill>
            <a:ln/>
          </p:spPr>
          <p:txBody>
            <a:bodyPr/>
            <a:lstStyle/>
            <a:p>
              <a:endParaRPr lang="es-EC" noProof="0" dirty="0"/>
            </a:p>
          </p:txBody>
        </p:sp>
        <p:sp>
          <p:nvSpPr>
            <p:cNvPr id="17" name="Text 9"/>
            <p:cNvSpPr/>
            <p:nvPr/>
          </p:nvSpPr>
          <p:spPr>
            <a:xfrm>
              <a:off x="2436019" y="4593431"/>
              <a:ext cx="2021681" cy="221456"/>
            </a:xfrm>
            <a:prstGeom prst="rect">
              <a:avLst/>
            </a:prstGeom>
            <a:noFill/>
            <a:ln/>
          </p:spPr>
          <p:txBody>
            <a:bodyPr wrap="none" lIns="42545" tIns="42545" rIns="42545" bIns="42545" rtlCol="0" anchor="ctr">
              <a:spAutoFit/>
            </a:bodyPr>
            <a:lstStyle/>
            <a:p>
              <a:pPr marL="0" indent="0" algn="ctr">
                <a:buNone/>
              </a:pPr>
              <a:r>
                <a:rPr lang="es-EC" sz="732" noProof="0" dirty="0">
                  <a:solidFill>
                    <a:srgbClr val="FFFFFF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Resultados</a:t>
              </a:r>
              <a:endParaRPr lang="es-EC" sz="732" noProof="0" dirty="0"/>
            </a:p>
          </p:txBody>
        </p:sp>
      </p:grp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937617"/>
            <a:ext cx="157163" cy="157163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907756" y="885825"/>
            <a:ext cx="120428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350" b="1" noProof="0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Montaje Físico </a:t>
            </a:r>
            <a:endParaRPr lang="es-EC" sz="1350" noProof="0" dirty="0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985A7D79-24B7-B602-5813-9C4912012EDD}"/>
              </a:ext>
            </a:extLst>
          </p:cNvPr>
          <p:cNvGrpSpPr/>
          <p:nvPr/>
        </p:nvGrpSpPr>
        <p:grpSpPr>
          <a:xfrm>
            <a:off x="4836319" y="1322573"/>
            <a:ext cx="2700000" cy="2700000"/>
            <a:chOff x="6829425" y="3009543"/>
            <a:chExt cx="2021681" cy="1805344"/>
          </a:xfrm>
        </p:grpSpPr>
        <p:pic>
          <p:nvPicPr>
            <p:cNvPr id="29" name="Image 10"/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6829425" y="3009543"/>
              <a:ext cx="2021681" cy="1516261"/>
            </a:xfrm>
            <a:prstGeom prst="rect">
              <a:avLst/>
            </a:prstGeom>
          </p:spPr>
        </p:pic>
        <p:sp>
          <p:nvSpPr>
            <p:cNvPr id="30" name="Shape 17"/>
            <p:cNvSpPr/>
            <p:nvPr/>
          </p:nvSpPr>
          <p:spPr>
            <a:xfrm>
              <a:off x="6829425" y="4593431"/>
              <a:ext cx="2021681" cy="221456"/>
            </a:xfrm>
            <a:prstGeom prst="rect">
              <a:avLst/>
            </a:prstGeom>
            <a:solidFill>
              <a:srgbClr val="003366">
                <a:alpha val="70000"/>
              </a:srgbClr>
            </a:solidFill>
            <a:ln/>
          </p:spPr>
          <p:txBody>
            <a:bodyPr/>
            <a:lstStyle/>
            <a:p>
              <a:endParaRPr lang="es-EC" noProof="0" dirty="0"/>
            </a:p>
          </p:txBody>
        </p:sp>
        <p:sp>
          <p:nvSpPr>
            <p:cNvPr id="31" name="Text 18"/>
            <p:cNvSpPr/>
            <p:nvPr/>
          </p:nvSpPr>
          <p:spPr>
            <a:xfrm>
              <a:off x="6829425" y="4593431"/>
              <a:ext cx="2021681" cy="221456"/>
            </a:xfrm>
            <a:prstGeom prst="rect">
              <a:avLst/>
            </a:prstGeom>
            <a:noFill/>
            <a:ln/>
          </p:spPr>
          <p:txBody>
            <a:bodyPr wrap="none" lIns="42545" tIns="42545" rIns="42545" bIns="42545" rtlCol="0" anchor="ctr">
              <a:spAutoFit/>
            </a:bodyPr>
            <a:lstStyle/>
            <a:p>
              <a:pPr marL="0" indent="0" algn="ctr">
                <a:buNone/>
              </a:pPr>
              <a:r>
                <a:rPr lang="es-EC" sz="732" noProof="0" dirty="0">
                  <a:solidFill>
                    <a:srgbClr val="FFFFFF"/>
                  </a:solidFill>
                  <a:latin typeface="Noto Sans" pitchFamily="34" charset="0"/>
                  <a:ea typeface="Noto Sans" pitchFamily="34" charset="-122"/>
                  <a:cs typeface="Noto Sans" pitchFamily="34" charset="-120"/>
                </a:rPr>
                <a:t>Montaje Completo</a:t>
              </a:r>
              <a:endParaRPr lang="es-EC" sz="732" noProof="0" dirty="0"/>
            </a:p>
          </p:txBody>
        </p:sp>
      </p:grpSp>
      <p:sp>
        <p:nvSpPr>
          <p:cNvPr id="2" name="Text 0">
            <a:extLst>
              <a:ext uri="{FF2B5EF4-FFF2-40B4-BE49-F238E27FC236}">
                <a16:creationId xmlns:a16="http://schemas.microsoft.com/office/drawing/2014/main" id="{612EAE10-2BD5-E1DA-F9DF-BEC2888C7949}"/>
              </a:ext>
            </a:extLst>
          </p:cNvPr>
          <p:cNvSpPr/>
          <p:nvPr/>
        </p:nvSpPr>
        <p:spPr>
          <a:xfrm>
            <a:off x="1181632" y="4283051"/>
            <a:ext cx="59577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2025" b="1" dirty="0">
                <a:solidFill>
                  <a:srgbClr val="FF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continuación una demostración en </a:t>
            </a:r>
            <a:r>
              <a:rPr lang="es-EC" sz="2025" b="1" dirty="0">
                <a:solidFill>
                  <a:srgbClr val="FF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  <a:hlinkClick r:id="rId10" action="ppaction://program"/>
              </a:rPr>
              <a:t>vivo</a:t>
            </a:r>
            <a:r>
              <a:rPr lang="es-EC" sz="2025" b="1" dirty="0">
                <a:solidFill>
                  <a:srgbClr val="FF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…</a:t>
            </a:r>
            <a:endParaRPr lang="es-EC" sz="2025" noProof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6410" y="382298"/>
            <a:ext cx="333559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2400" b="1" noProof="0" dirty="0">
                <a:solidFill>
                  <a:srgbClr val="0070C0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Resultados y Pruebas</a:t>
            </a:r>
            <a:endParaRPr lang="es-EC" sz="2400" noProof="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97" y="1136437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34803" y="1129828"/>
            <a:ext cx="211596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s-EC" sz="1200" b="1" noProof="0" dirty="0">
                <a:solidFill>
                  <a:srgbClr val="0070C0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Funcionamiento</a:t>
            </a: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Confirmado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35" y="1557918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13372" y="1497731"/>
            <a:ext cx="231473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Comunicación serial bidireccional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35" y="1836524"/>
            <a:ext cx="114300" cy="1143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13372" y="1776337"/>
            <a:ext cx="193161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Almacenamiento en MySQL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35" y="2115130"/>
            <a:ext cx="114300" cy="1143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213372" y="2054944"/>
            <a:ext cx="2353208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Generación dinámica de estímulos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35" y="2393737"/>
            <a:ext cx="114300" cy="1143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213372" y="2333550"/>
            <a:ext cx="196047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Medición precisa de tiempos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22" y="2903891"/>
            <a:ext cx="3452135" cy="1487990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37" y="1136437"/>
            <a:ext cx="171450" cy="171450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4922043" y="1129828"/>
            <a:ext cx="144270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s-EC" sz="1200" b="1" noProof="0" dirty="0">
                <a:solidFill>
                  <a:srgbClr val="0070C0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Pruebas</a:t>
            </a: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Realizadas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1557918"/>
            <a:ext cx="85725" cy="1143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4872037" y="1497731"/>
            <a:ext cx="105958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Conexión serial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875" y="1836524"/>
            <a:ext cx="114300" cy="11430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4900612" y="1776337"/>
            <a:ext cx="188352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Configuración de estímulos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875" y="2115130"/>
            <a:ext cx="100013" cy="11430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4886325" y="2054944"/>
            <a:ext cx="1502014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Respuesta del usuario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4875" y="2393737"/>
            <a:ext cx="100013" cy="114300"/>
          </a:xfrm>
          <a:prstGeom prst="rect">
            <a:avLst/>
          </a:prstGeom>
        </p:spPr>
      </p:pic>
      <p:sp>
        <p:nvSpPr>
          <p:cNvPr id="24" name="Text 10"/>
          <p:cNvSpPr/>
          <p:nvPr/>
        </p:nvSpPr>
        <p:spPr>
          <a:xfrm>
            <a:off x="4886325" y="2333550"/>
            <a:ext cx="141859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Persistencia de datos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1"/>
          <a:srcRect l="18035"/>
          <a:stretch>
            <a:fillRect/>
          </a:stretch>
        </p:blipFill>
        <p:spPr>
          <a:xfrm>
            <a:off x="4829175" y="2764303"/>
            <a:ext cx="3335726" cy="17541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48858" y="283937"/>
            <a:ext cx="423657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2000" b="1" noProof="0" dirty="0">
                <a:solidFill>
                  <a:srgbClr val="0070C0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Conclusiones y Mejoras Futuras</a:t>
            </a:r>
            <a:endParaRPr lang="es-EC" sz="2000" noProof="0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78" y="1019236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11384" y="1012628"/>
            <a:ext cx="102752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Conclusiones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12273" y="1497867"/>
            <a:ext cx="257175" cy="257175"/>
          </a:xfrm>
          <a:prstGeom prst="ellipse">
            <a:avLst/>
          </a:prstGeom>
          <a:solidFill>
            <a:srgbClr val="F0F8FF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11" y="1569305"/>
            <a:ext cx="11430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55173" y="1441789"/>
            <a:ext cx="16573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Integración hardware-software exitosa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9" name="Shape 4"/>
          <p:cNvSpPr/>
          <p:nvPr/>
        </p:nvSpPr>
        <p:spPr>
          <a:xfrm>
            <a:off x="2755398" y="1497867"/>
            <a:ext cx="257175" cy="257175"/>
          </a:xfrm>
          <a:prstGeom prst="ellipse">
            <a:avLst/>
          </a:prstGeom>
          <a:solidFill>
            <a:srgbClr val="F0F8FF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836" y="1569305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098298" y="1441788"/>
            <a:ext cx="16573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Comunicación serial eficiente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612273" y="1990786"/>
            <a:ext cx="257175" cy="257175"/>
          </a:xfrm>
          <a:prstGeom prst="ellipse">
            <a:avLst/>
          </a:prstGeom>
          <a:solidFill>
            <a:srgbClr val="F0F8FF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11" y="2062223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55173" y="1934707"/>
            <a:ext cx="16573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Interfaz amigable funcional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5" name="Shape 8"/>
          <p:cNvSpPr/>
          <p:nvPr/>
        </p:nvSpPr>
        <p:spPr>
          <a:xfrm>
            <a:off x="2755398" y="1990786"/>
            <a:ext cx="257175" cy="257175"/>
          </a:xfrm>
          <a:prstGeom prst="ellipse">
            <a:avLst/>
          </a:prstGeom>
          <a:solidFill>
            <a:srgbClr val="F0F8FF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836" y="2062223"/>
            <a:ext cx="114300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3098298" y="1934707"/>
            <a:ext cx="16573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Medición precisa de tiempos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18" name="Shape 10"/>
          <p:cNvSpPr/>
          <p:nvPr/>
        </p:nvSpPr>
        <p:spPr>
          <a:xfrm>
            <a:off x="612273" y="2483705"/>
            <a:ext cx="257175" cy="257175"/>
          </a:xfrm>
          <a:prstGeom prst="ellipse">
            <a:avLst/>
          </a:prstGeom>
          <a:solidFill>
            <a:srgbClr val="F0F8FF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11" y="2555142"/>
            <a:ext cx="114300" cy="1143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55173" y="2427627"/>
            <a:ext cx="16573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Configuración dinámica flexible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1" name="Shape 12"/>
          <p:cNvSpPr/>
          <p:nvPr/>
        </p:nvSpPr>
        <p:spPr>
          <a:xfrm>
            <a:off x="2755398" y="2483705"/>
            <a:ext cx="257175" cy="257175"/>
          </a:xfrm>
          <a:prstGeom prst="ellipse">
            <a:avLst/>
          </a:prstGeom>
          <a:solidFill>
            <a:srgbClr val="F0F8FF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836" y="2555142"/>
            <a:ext cx="114300" cy="1143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3098298" y="2427627"/>
            <a:ext cx="16573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Almacenamiento eficiente de datos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635" y="3042703"/>
            <a:ext cx="128588" cy="17145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1361379" y="3036095"/>
            <a:ext cx="121988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solidFill>
                  <a:srgbClr val="0066CC"/>
                </a:solidFill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 Mejoras Futuras 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6" name="Shape 15"/>
          <p:cNvSpPr/>
          <p:nvPr/>
        </p:nvSpPr>
        <p:spPr>
          <a:xfrm>
            <a:off x="647328" y="3422858"/>
            <a:ext cx="257175" cy="257175"/>
          </a:xfrm>
          <a:prstGeom prst="ellipse">
            <a:avLst/>
          </a:prstGeom>
          <a:solidFill>
            <a:srgbClr val="FFF5E6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09" y="3494296"/>
            <a:ext cx="100013" cy="114300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990228" y="3366780"/>
            <a:ext cx="16573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Nuevos estímulos (vibración, LCD)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29" name="Shape 17"/>
          <p:cNvSpPr/>
          <p:nvPr/>
        </p:nvSpPr>
        <p:spPr>
          <a:xfrm>
            <a:off x="2790453" y="3422858"/>
            <a:ext cx="257175" cy="257175"/>
          </a:xfrm>
          <a:prstGeom prst="ellipse">
            <a:avLst/>
          </a:prstGeom>
          <a:solidFill>
            <a:srgbClr val="FFF5E6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30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891" y="3494296"/>
            <a:ext cx="114300" cy="114300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3133353" y="3366780"/>
            <a:ext cx="16573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Análisis estadístico automático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32" name="Shape 19"/>
          <p:cNvSpPr/>
          <p:nvPr/>
        </p:nvSpPr>
        <p:spPr>
          <a:xfrm>
            <a:off x="647328" y="3915777"/>
            <a:ext cx="257175" cy="257175"/>
          </a:xfrm>
          <a:prstGeom prst="ellipse">
            <a:avLst/>
          </a:prstGeom>
          <a:solidFill>
            <a:srgbClr val="FFF5E6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3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78" y="3987214"/>
            <a:ext cx="142875" cy="114300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990228" y="3859699"/>
            <a:ext cx="165735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Versión multiusuario avanzada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35" name="Shape 21"/>
          <p:cNvSpPr/>
          <p:nvPr/>
        </p:nvSpPr>
        <p:spPr>
          <a:xfrm>
            <a:off x="2790453" y="3915777"/>
            <a:ext cx="257175" cy="257175"/>
          </a:xfrm>
          <a:prstGeom prst="ellipse">
            <a:avLst/>
          </a:prstGeom>
          <a:solidFill>
            <a:srgbClr val="FFF5E6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36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6178" y="3987214"/>
            <a:ext cx="85725" cy="114300"/>
          </a:xfrm>
          <a:prstGeom prst="rect">
            <a:avLst/>
          </a:prstGeom>
        </p:spPr>
      </p:pic>
      <p:sp>
        <p:nvSpPr>
          <p:cNvPr id="37" name="Text 22"/>
          <p:cNvSpPr/>
          <p:nvPr/>
        </p:nvSpPr>
        <p:spPr>
          <a:xfrm>
            <a:off x="3133353" y="3952031"/>
            <a:ext cx="177612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Interfaz adaptativa móvil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38" name="Shape 23"/>
          <p:cNvSpPr/>
          <p:nvPr/>
        </p:nvSpPr>
        <p:spPr>
          <a:xfrm>
            <a:off x="647328" y="4344402"/>
            <a:ext cx="257175" cy="257175"/>
          </a:xfrm>
          <a:prstGeom prst="ellipse">
            <a:avLst/>
          </a:prstGeom>
          <a:solidFill>
            <a:srgbClr val="FFF5E6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39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478" y="4415839"/>
            <a:ext cx="142875" cy="114300"/>
          </a:xfrm>
          <a:prstGeom prst="rect">
            <a:avLst/>
          </a:prstGeom>
        </p:spPr>
      </p:pic>
      <p:sp>
        <p:nvSpPr>
          <p:cNvPr id="40" name="Text 24"/>
          <p:cNvSpPr/>
          <p:nvPr/>
        </p:nvSpPr>
        <p:spPr>
          <a:xfrm>
            <a:off x="990228" y="4380656"/>
            <a:ext cx="1806585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Almacenamiento en nube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41" name="Shape 25"/>
          <p:cNvSpPr/>
          <p:nvPr/>
        </p:nvSpPr>
        <p:spPr>
          <a:xfrm>
            <a:off x="2790453" y="4344402"/>
            <a:ext cx="257175" cy="257175"/>
          </a:xfrm>
          <a:prstGeom prst="ellipse">
            <a:avLst/>
          </a:prstGeom>
          <a:solidFill>
            <a:srgbClr val="FFF5E6"/>
          </a:solidFill>
          <a:ln/>
        </p:spPr>
        <p:txBody>
          <a:bodyPr/>
          <a:lstStyle/>
          <a:p>
            <a:endParaRPr lang="es-EC" sz="1200" noProof="0" dirty="0">
              <a:latin typeface="Palatino Linotype" panose="02040502050505030304" pitchFamily="18" charset="0"/>
            </a:endParaRPr>
          </a:p>
        </p:txBody>
      </p:sp>
      <p:pic>
        <p:nvPicPr>
          <p:cNvPr id="42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1891" y="4415839"/>
            <a:ext cx="114300" cy="114300"/>
          </a:xfrm>
          <a:prstGeom prst="rect">
            <a:avLst/>
          </a:prstGeom>
        </p:spPr>
      </p:pic>
      <p:sp>
        <p:nvSpPr>
          <p:cNvPr id="43" name="Text 26"/>
          <p:cNvSpPr/>
          <p:nvPr/>
        </p:nvSpPr>
        <p:spPr>
          <a:xfrm>
            <a:off x="3133353" y="4380656"/>
            <a:ext cx="1872307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C" sz="1200" b="1" noProof="0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Algoritmos de aprendizaje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44" name="Text 3">
            <a:extLst>
              <a:ext uri="{FF2B5EF4-FFF2-40B4-BE49-F238E27FC236}">
                <a16:creationId xmlns:a16="http://schemas.microsoft.com/office/drawing/2014/main" id="{491B6462-9E07-F10A-2E4C-406200F3BE48}"/>
              </a:ext>
            </a:extLst>
          </p:cNvPr>
          <p:cNvSpPr/>
          <p:nvPr/>
        </p:nvSpPr>
        <p:spPr>
          <a:xfrm>
            <a:off x="5679941" y="1323559"/>
            <a:ext cx="2605488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S" sz="1200" b="1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Por lo tanto:</a:t>
            </a:r>
          </a:p>
          <a:p>
            <a:pPr marL="0" indent="0">
              <a:buNone/>
            </a:pPr>
            <a:endParaRPr lang="es-ES" sz="1200" b="1" dirty="0">
              <a:latin typeface="Palatino Linotype" panose="02040502050505030304" pitchFamily="18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s-ES" sz="1200" b="1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S</a:t>
            </a:r>
            <a:r>
              <a:rPr lang="es-EC" sz="1200" b="1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e logro crear la aplicación interactiva que mida los tiempos de reacción de manera bidireccional con el Arduino como fue planteado en los objetivos , optimizando recursos y previniendo errores del usuario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45" name="Text 3">
            <a:extLst>
              <a:ext uri="{FF2B5EF4-FFF2-40B4-BE49-F238E27FC236}">
                <a16:creationId xmlns:a16="http://schemas.microsoft.com/office/drawing/2014/main" id="{55EA06B0-C391-3787-8C4B-7229BD077CA7}"/>
              </a:ext>
            </a:extLst>
          </p:cNvPr>
          <p:cNvSpPr/>
          <p:nvPr/>
        </p:nvSpPr>
        <p:spPr>
          <a:xfrm>
            <a:off x="5679941" y="3313094"/>
            <a:ext cx="2605488" cy="12926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s-ES" sz="1200" b="1" dirty="0">
                <a:latin typeface="Palatino Linotype" panose="02040502050505030304" pitchFamily="18" charset="0"/>
                <a:ea typeface="Noto Sans" pitchFamily="34" charset="-122"/>
                <a:cs typeface="Noto Sans" pitchFamily="34" charset="-120"/>
              </a:rPr>
              <a:t>Evidentemente es un proyecto muy sencillo y provisional , pero puede dar paso a mas cosas como las mencionadas, obviamente traerían mas recursos tanto tecnológicos como económicos, pero eso podría ser para un próximo proyecto…</a:t>
            </a:r>
            <a:endParaRPr lang="es-EC" sz="1200" noProof="0" dirty="0">
              <a:latin typeface="Palatino Linotype" panose="02040502050505030304" pitchFamily="18" charset="0"/>
            </a:endParaRPr>
          </a:p>
        </p:txBody>
      </p:sp>
      <p:sp>
        <p:nvSpPr>
          <p:cNvPr id="46" name="Flecha: a la derecha 45">
            <a:extLst>
              <a:ext uri="{FF2B5EF4-FFF2-40B4-BE49-F238E27FC236}">
                <a16:creationId xmlns:a16="http://schemas.microsoft.com/office/drawing/2014/main" id="{BF6EADCE-A8DC-481E-6520-D51047A77DC9}"/>
              </a:ext>
            </a:extLst>
          </p:cNvPr>
          <p:cNvSpPr/>
          <p:nvPr/>
        </p:nvSpPr>
        <p:spPr>
          <a:xfrm>
            <a:off x="4790703" y="2119373"/>
            <a:ext cx="667562" cy="364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DA1677F8-0405-5451-7579-3D51B0E0B59D}"/>
              </a:ext>
            </a:extLst>
          </p:cNvPr>
          <p:cNvSpPr/>
          <p:nvPr/>
        </p:nvSpPr>
        <p:spPr>
          <a:xfrm>
            <a:off x="4671879" y="3546446"/>
            <a:ext cx="667562" cy="364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185</TotalTime>
  <Words>761</Words>
  <Application>Microsoft Office PowerPoint</Application>
  <PresentationFormat>Presentación en pantalla (16:9)</PresentationFormat>
  <Paragraphs>154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NSimSun</vt:lpstr>
      <vt:lpstr>Arial</vt:lpstr>
      <vt:lpstr>Noto Sans</vt:lpstr>
      <vt:lpstr>Palatino Linotype</vt:lpstr>
      <vt:lpstr>Rockwell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ERICK STEVEN PENA SIMBANA</cp:lastModifiedBy>
  <cp:revision>5</cp:revision>
  <dcterms:created xsi:type="dcterms:W3CDTF">2025-07-28T04:48:43Z</dcterms:created>
  <dcterms:modified xsi:type="dcterms:W3CDTF">2025-07-29T00:09:09Z</dcterms:modified>
</cp:coreProperties>
</file>